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59" r:id="rId4"/>
    <p:sldId id="256" r:id="rId5"/>
    <p:sldId id="260" r:id="rId6"/>
    <p:sldId id="261" r:id="rId7"/>
    <p:sldId id="274" r:id="rId8"/>
    <p:sldId id="275" r:id="rId9"/>
    <p:sldId id="276" r:id="rId10"/>
    <p:sldId id="277" r:id="rId11"/>
    <p:sldId id="266" r:id="rId12"/>
    <p:sldId id="271" r:id="rId13"/>
    <p:sldId id="272" r:id="rId14"/>
    <p:sldId id="273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02"/>
    <p:restoredTop sz="93692"/>
  </p:normalViewPr>
  <p:slideViewPr>
    <p:cSldViewPr snapToGrid="0">
      <p:cViewPr>
        <p:scale>
          <a:sx n="74" d="100"/>
          <a:sy n="74" d="100"/>
        </p:scale>
        <p:origin x="1080" y="7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5206E-73BD-864A-9F51-F45265BAD526}" type="datetimeFigureOut">
              <a:rPr lang="en-US" smtClean="0"/>
              <a:t>6/25/19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604E36-2EF2-6143-B894-9FD4D4732D5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8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D9AA15F-8F65-D645-B4F5-AE25A3F9C3E8}" type="slidenum">
              <a:rPr lang="en-US"/>
              <a:pPr/>
              <a:t>3</a:t>
            </a:fld>
            <a:endParaRPr lang="en-US"/>
          </a:p>
        </p:txBody>
      </p:sp>
      <p:sp>
        <p:nvSpPr>
          <p:cNvPr id="492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92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59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611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696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16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91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38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67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230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06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83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CF7486-546A-9140-9B9F-B63B12246FFD}" type="datetimeFigureOut">
              <a:rPr lang="en-US" smtClean="0"/>
              <a:t>6/25/19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55A0D-D4FF-274A-8CF9-8FDBDE38037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84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2" y="-1"/>
            <a:ext cx="9334501" cy="7467601"/>
          </a:xfrm>
          <a:prstGeom prst="rect">
            <a:avLst/>
          </a:prstGeom>
        </p:spPr>
      </p:pic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Variables 2</a:t>
            </a:r>
          </a:p>
        </p:txBody>
      </p:sp>
      <p:pic>
        <p:nvPicPr>
          <p:cNvPr id="5" name="Picture 4" descr="C:\Users\Chris\University\Teaching\cs221\WWW\slides\img\stanford.png">
            <a:extLst>
              <a:ext uri="{FF2B5EF4-FFF2-40B4-BE49-F238E27FC236}">
                <a16:creationId xmlns:a16="http://schemas.microsoft.com/office/drawing/2014/main" id="{71FC639C-D5D5-7846-84DC-56064FA162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229" y="1167760"/>
            <a:ext cx="1706880" cy="1703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1CA8DBB-C584-CB4D-915C-9734B5C442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3109" y="1228090"/>
            <a:ext cx="1614170" cy="161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265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Actualizar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variables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2163101" y="1354144"/>
            <a:ext cx="579045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660066"/>
                </a:solidFill>
                <a:latin typeface="Courier"/>
                <a:cs typeface="Courier"/>
              </a:rPr>
              <a:t>int</a:t>
            </a:r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latin typeface="Courier"/>
                <a:cs typeface="Courier"/>
              </a:rPr>
              <a:t>premio</a:t>
            </a:r>
            <a:r>
              <a:rPr lang="en-US" sz="2400" dirty="0">
                <a:latin typeface="Courier"/>
                <a:cs typeface="Courier"/>
              </a:rPr>
              <a:t> = </a:t>
            </a:r>
            <a:r>
              <a:rPr lang="en-US" sz="2400" dirty="0">
                <a:solidFill>
                  <a:srgbClr val="0432FF"/>
                </a:solidFill>
                <a:latin typeface="Courier"/>
                <a:cs typeface="Courier"/>
              </a:rPr>
              <a:t>3</a:t>
            </a:r>
            <a:r>
              <a:rPr lang="en-US" sz="2400" dirty="0">
                <a:solidFill>
                  <a:srgbClr val="660066"/>
                </a:solidFill>
                <a:latin typeface="Courier"/>
                <a:cs typeface="Courier"/>
              </a:rPr>
              <a:t>;</a:t>
            </a:r>
          </a:p>
          <a:p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puerta</a:t>
            </a:r>
            <a:r>
              <a:rPr lang="en-US" sz="2400" dirty="0">
                <a:latin typeface="Courier"/>
                <a:cs typeface="Courier"/>
              </a:rPr>
              <a:t> ==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1</a:t>
            </a:r>
            <a:r>
              <a:rPr lang="en-US" sz="2400" dirty="0">
                <a:latin typeface="Courier"/>
                <a:cs typeface="Courier"/>
              </a:rPr>
              <a:t>) {</a:t>
            </a:r>
          </a:p>
          <a:p>
            <a:r>
              <a:rPr lang="hr-HR" sz="2400" dirty="0">
                <a:latin typeface="Courier"/>
                <a:cs typeface="Courier"/>
              </a:rPr>
              <a:t>	premio =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2 + 9 / 10 * 100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>
                <a:latin typeface="Courier"/>
                <a:cs typeface="Courier"/>
              </a:rPr>
              <a:t>}</a:t>
            </a:r>
          </a:p>
          <a:p>
            <a:r>
              <a:rPr lang="hr-HR" sz="2400" dirty="0" err="1">
                <a:latin typeface="Courier"/>
                <a:cs typeface="Courier"/>
              </a:rPr>
              <a:t>else</a:t>
            </a:r>
            <a:r>
              <a:rPr lang="hr-HR" sz="2400" dirty="0">
                <a:latin typeface="Courier"/>
                <a:cs typeface="Courier"/>
              </a:rPr>
              <a:t> </a:t>
            </a:r>
            <a:r>
              <a:rPr lang="hr-HR" sz="2400" dirty="0" err="1">
                <a:latin typeface="Courier"/>
                <a:cs typeface="Courier"/>
              </a:rPr>
              <a:t>if</a:t>
            </a:r>
            <a:r>
              <a:rPr lang="hr-HR" sz="2400" dirty="0">
                <a:latin typeface="Courier"/>
                <a:cs typeface="Courier"/>
              </a:rPr>
              <a:t>(</a:t>
            </a:r>
            <a:r>
              <a:rPr lang="hr-HR" sz="2400" dirty="0" err="1">
                <a:latin typeface="Courier"/>
                <a:cs typeface="Courier"/>
              </a:rPr>
              <a:t>puerta</a:t>
            </a:r>
            <a:r>
              <a:rPr lang="hr-HR" sz="2400" dirty="0">
                <a:latin typeface="Courier"/>
                <a:cs typeface="Courier"/>
              </a:rPr>
              <a:t> == 2){</a:t>
            </a:r>
          </a:p>
          <a:p>
            <a:r>
              <a:rPr lang="hr-HR" sz="2400" dirty="0">
                <a:latin typeface="Courier"/>
                <a:cs typeface="Courier"/>
              </a:rPr>
              <a:t>  premio = premio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 + 6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>
                <a:latin typeface="Courier"/>
                <a:cs typeface="Courier"/>
              </a:rPr>
              <a:t>}</a:t>
            </a:r>
          </a:p>
          <a:p>
            <a:r>
              <a:rPr lang="hr-HR" sz="2400" dirty="0" err="1">
                <a:latin typeface="Courier"/>
                <a:cs typeface="Courier"/>
              </a:rPr>
              <a:t>else</a:t>
            </a:r>
            <a:r>
              <a:rPr lang="hr-HR" sz="2400" dirty="0">
                <a:latin typeface="Courier"/>
                <a:cs typeface="Courier"/>
              </a:rPr>
              <a:t>{</a:t>
            </a:r>
          </a:p>
          <a:p>
            <a:r>
              <a:rPr lang="en-US" sz="2400" dirty="0">
                <a:latin typeface="Courier"/>
                <a:cs typeface="Courier"/>
              </a:rPr>
              <a:t> …</a:t>
            </a:r>
          </a:p>
          <a:p>
            <a:r>
              <a:rPr lang="en-US" sz="2400" dirty="0">
                <a:latin typeface="Courier"/>
                <a:cs typeface="Courier"/>
              </a:rPr>
              <a:t>}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163101" y="3246970"/>
            <a:ext cx="5225924" cy="425082"/>
          </a:xfrm>
          <a:prstGeom prst="roundRect">
            <a:avLst/>
          </a:prstGeom>
          <a:noFill/>
          <a:ln w="381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442787" y="5884525"/>
            <a:ext cx="16002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393575" y="5367743"/>
            <a:ext cx="156966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000" dirty="0" err="1">
                <a:latin typeface="Courier New" charset="0"/>
              </a:rPr>
              <a:t>premio</a:t>
            </a:r>
            <a:endParaRPr lang="en-US" sz="30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809043" y="6032460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0AC196-0067-B543-81B2-0A83DF8781B5}"/>
              </a:ext>
            </a:extLst>
          </p:cNvPr>
          <p:cNvSpPr txBox="1"/>
          <p:nvPr/>
        </p:nvSpPr>
        <p:spPr>
          <a:xfrm>
            <a:off x="4572000" y="3813584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3 + 6</a:t>
            </a:r>
          </a:p>
        </p:txBody>
      </p:sp>
    </p:spTree>
    <p:extLst>
      <p:ext uri="{BB962C8B-B14F-4D97-AF65-F5344CB8AC3E}">
        <p14:creationId xmlns:p14="http://schemas.microsoft.com/office/powerpoint/2010/main" val="1231640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54678" y="1072467"/>
            <a:ext cx="86645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latin typeface="Courier"/>
                <a:cs typeface="Courier"/>
              </a:rPr>
              <a:t>imprimir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”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Ganaste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: " </a:t>
            </a:r>
            <a:r>
              <a:rPr lang="en-US" sz="2400" dirty="0">
                <a:latin typeface="Courier"/>
                <a:cs typeface="Courier"/>
              </a:rPr>
              <a:t>+ </a:t>
            </a:r>
            <a:r>
              <a:rPr lang="en-US" sz="2400" dirty="0" err="1">
                <a:latin typeface="Courier"/>
                <a:cs typeface="Courier"/>
              </a:rPr>
              <a:t>premio</a:t>
            </a:r>
            <a:r>
              <a:rPr lang="en-US" sz="2400" dirty="0">
                <a:latin typeface="Courier"/>
                <a:cs typeface="Courier"/>
              </a:rPr>
              <a:t> +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”,000 pesos"</a:t>
            </a:r>
            <a:r>
              <a:rPr lang="en-US" sz="2400" dirty="0">
                <a:latin typeface="Courier"/>
                <a:cs typeface="Courier"/>
              </a:rPr>
              <a:t>);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Concatenación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de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cadenas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799297" y="2232761"/>
            <a:ext cx="16002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750085" y="1715979"/>
            <a:ext cx="129073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400" dirty="0" err="1">
                <a:latin typeface="Courier New" charset="0"/>
              </a:rPr>
              <a:t>premio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3946412" y="229396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Courier"/>
                <a:cs typeface="Courier"/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1967816" y="3858790"/>
            <a:ext cx="64524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”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Ganaste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: " </a:t>
            </a:r>
            <a:r>
              <a:rPr lang="en-US" sz="2400" dirty="0">
                <a:latin typeface="Courier"/>
                <a:cs typeface="Courier"/>
              </a:rPr>
              <a:t>+ prize +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”,000 pesos"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2457972" y="3345366"/>
            <a:ext cx="915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String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13305" y="3333911"/>
            <a:ext cx="520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int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6106155" y="3347566"/>
            <a:ext cx="915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String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570846" y="4885082"/>
            <a:ext cx="51619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”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Ganaste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: 2” </a:t>
            </a:r>
            <a:r>
              <a:rPr lang="en-US" sz="2400" dirty="0">
                <a:solidFill>
                  <a:srgbClr val="000000"/>
                </a:solidFill>
                <a:latin typeface="Courier"/>
                <a:cs typeface="Courier"/>
              </a:rPr>
              <a:t>+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 “,000 pesos”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2937350" y="5961592"/>
            <a:ext cx="42402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”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Ganaste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: 2,000 pesos"</a:t>
            </a:r>
            <a:endParaRPr lang="en-US" sz="2400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3632338" y="4342148"/>
            <a:ext cx="300418" cy="45060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4451662" y="4398966"/>
            <a:ext cx="288955" cy="36647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180745" y="5354785"/>
            <a:ext cx="300418" cy="45060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5382420" y="5370639"/>
            <a:ext cx="288955" cy="36647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996845" y="3113238"/>
            <a:ext cx="7251019" cy="0"/>
          </a:xfrm>
          <a:prstGeom prst="line">
            <a:avLst/>
          </a:prstGeom>
          <a:ln w="3175" cmpd="sng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608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Ciclos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y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Condicionales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8F13C613-050A-6249-8886-76C7612C4D20}"/>
              </a:ext>
            </a:extLst>
          </p:cNvPr>
          <p:cNvSpPr/>
          <p:nvPr/>
        </p:nvSpPr>
        <p:spPr>
          <a:xfrm>
            <a:off x="604308" y="2111615"/>
            <a:ext cx="81601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DADO UN NÚMERO ENTERO (</a:t>
            </a:r>
            <a:r>
              <a:rPr lang="en-US" sz="2000" b="1" dirty="0" err="1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20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), SE GENERA UNA SECUENCIA CON LAS SIGUIENTES CONDICIONES</a:t>
            </a:r>
          </a:p>
          <a:p>
            <a:endParaRPr lang="en-US" sz="2000" b="1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 EL NÚMERO ES PAR, EL NUEVO NÚMERO EN LA SECUENCIA ES EL NÚMERO DIVIDIDO POR 2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 EL NÚMERO ES IMPAR, EL NUEVO NÚMERO ES IGUAL A MULTIPLICAR EL NÚMERO ANTERIOR POR TRES Y SE LE SUMA 1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 EL NÚMERO ES IGUAL A UNO, AHÍ FINALIZA LA SECUENCIA</a:t>
            </a:r>
            <a:endParaRPr lang="es-CO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66FED9D2-18AC-E641-8F41-540D5B89E071}"/>
              </a:ext>
            </a:extLst>
          </p:cNvPr>
          <p:cNvSpPr/>
          <p:nvPr/>
        </p:nvSpPr>
        <p:spPr>
          <a:xfrm>
            <a:off x="2685680" y="1380090"/>
            <a:ext cx="37726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SECUENCIA DE COLLATZ</a:t>
            </a:r>
            <a:endParaRPr lang="es-CO" sz="2000" b="1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199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Ciclos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y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Condicionales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8F13C613-050A-6249-8886-76C7612C4D20}"/>
              </a:ext>
            </a:extLst>
          </p:cNvPr>
          <p:cNvSpPr/>
          <p:nvPr/>
        </p:nvSpPr>
        <p:spPr>
          <a:xfrm>
            <a:off x="820877" y="1397343"/>
            <a:ext cx="7935381" cy="68172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= 5</a:t>
            </a:r>
          </a:p>
          <a:p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par? No ,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1? No</a:t>
            </a: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        	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entonces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= 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* 3 + 1				 </a:t>
            </a:r>
            <a:r>
              <a:rPr lang="en-US" sz="19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 16</a:t>
            </a:r>
          </a:p>
          <a:p>
            <a:endParaRPr lang="en-US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par? Si ,</a:t>
            </a: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		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entonces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= 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/2 					</a:t>
            </a:r>
            <a:r>
              <a:rPr lang="en-US" sz="19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 8</a:t>
            </a:r>
          </a:p>
          <a:p>
            <a:endParaRPr lang="en-US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par? Si </a:t>
            </a: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entonces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= 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/2    				</a:t>
            </a:r>
            <a:r>
              <a:rPr lang="en-US" sz="19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 4</a:t>
            </a:r>
          </a:p>
          <a:p>
            <a:endParaRPr lang="en-US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par? Si </a:t>
            </a: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entonces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= 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/2 					</a:t>
            </a:r>
            <a:r>
              <a:rPr lang="en-US" sz="19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 2</a:t>
            </a:r>
          </a:p>
          <a:p>
            <a:endParaRPr lang="en-US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par? Si </a:t>
            </a: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entonces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= 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/2 					/</a:t>
            </a:r>
            <a:r>
              <a:rPr lang="en-US" sz="19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1</a:t>
            </a:r>
          </a:p>
          <a:p>
            <a:endParaRPr lang="en-US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par? No ,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1? Si</a:t>
            </a: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  <a:r>
              <a:rPr lang="en-US" sz="1900" b="1" dirty="0" err="1">
                <a:latin typeface="Arial" panose="020B0604020202020204" pitchFamily="34" charset="0"/>
                <a:cs typeface="Arial" panose="020B0604020202020204" pitchFamily="34" charset="0"/>
              </a:rPr>
              <a:t>entonces</a:t>
            </a:r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FIN</a:t>
            </a:r>
          </a:p>
          <a:p>
            <a:endParaRPr lang="en-US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b="1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s-CO" sz="19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66FED9D2-18AC-E641-8F41-540D5B89E071}"/>
              </a:ext>
            </a:extLst>
          </p:cNvPr>
          <p:cNvSpPr/>
          <p:nvPr/>
        </p:nvSpPr>
        <p:spPr>
          <a:xfrm>
            <a:off x="2047047" y="859734"/>
            <a:ext cx="548303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SECUENCIA DE COLLATZ MODIFICADA</a:t>
            </a:r>
            <a:endParaRPr lang="es-CO" sz="2000" b="1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52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Ciclos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y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Condicionales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66FED9D2-18AC-E641-8F41-540D5B89E071}"/>
              </a:ext>
            </a:extLst>
          </p:cNvPr>
          <p:cNvSpPr/>
          <p:nvPr/>
        </p:nvSpPr>
        <p:spPr>
          <a:xfrm>
            <a:off x="2685682" y="977073"/>
            <a:ext cx="37726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SECUENCIA DE COLLATZ</a:t>
            </a:r>
            <a:endParaRPr lang="es-CO" sz="2000" b="1" dirty="0">
              <a:solidFill>
                <a:srgbClr val="0432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37E8347-6434-F24B-BDEB-A7BC3E105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825" y="1397343"/>
            <a:ext cx="8005313" cy="5322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836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128" y="488302"/>
            <a:ext cx="5666991" cy="63696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¿Un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voluntario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63776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CSBridge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Game Show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4202" y="852952"/>
            <a:ext cx="4737758" cy="585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567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6-21 at 11.28.4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891" y="1185912"/>
            <a:ext cx="5710405" cy="5084941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CSBridge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Game Show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98DACDD-6939-E848-BD03-C503B8E38D61}"/>
              </a:ext>
            </a:extLst>
          </p:cNvPr>
          <p:cNvSpPr/>
          <p:nvPr/>
        </p:nvSpPr>
        <p:spPr>
          <a:xfrm>
            <a:off x="2069720" y="1662518"/>
            <a:ext cx="4775200" cy="3874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CO" sz="15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Bienvenido al juego de CSBridge !</a:t>
            </a:r>
          </a:p>
          <a:p>
            <a:r>
              <a:rPr lang="es-CO" sz="15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Selecciona una puerta (1, 2, o 3) y gana un premio. Ten cuidado. Si hay un error, no habrá premio para ti.</a:t>
            </a:r>
          </a:p>
          <a:p>
            <a:r>
              <a:rPr lang="es-CO" sz="15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-------------------------------------------</a:t>
            </a:r>
          </a:p>
          <a:p>
            <a:r>
              <a:rPr lang="es-CO" sz="15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Escoge una puerta: </a:t>
            </a:r>
            <a:r>
              <a:rPr lang="es-CO" sz="15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</a:p>
          <a:p>
            <a:r>
              <a:rPr lang="es-CO" sz="15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Ganaste:  4,000 pesos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975317" y="3102327"/>
            <a:ext cx="337817" cy="198281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14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2574043" y="4174999"/>
            <a:ext cx="3290953" cy="217107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Or (o) , And (y)</a:t>
            </a:r>
          </a:p>
        </p:txBody>
      </p:sp>
      <p:sp>
        <p:nvSpPr>
          <p:cNvPr id="6" name="Rectangle 5"/>
          <p:cNvSpPr/>
          <p:nvPr/>
        </p:nvSpPr>
        <p:spPr>
          <a:xfrm>
            <a:off x="396007" y="986944"/>
            <a:ext cx="101049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8000"/>
                </a:solidFill>
                <a:latin typeface="Courier"/>
                <a:cs typeface="Courier"/>
              </a:rPr>
              <a:t>// 1. </a:t>
            </a:r>
            <a:r>
              <a:rPr lang="en-US" sz="2400" dirty="0" err="1">
                <a:solidFill>
                  <a:srgbClr val="008000"/>
                </a:solidFill>
                <a:latin typeface="Courier"/>
                <a:cs typeface="Courier"/>
              </a:rPr>
              <a:t>Pedirle</a:t>
            </a:r>
            <a:r>
              <a:rPr lang="en-US" sz="24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solidFill>
                  <a:srgbClr val="008000"/>
                </a:solidFill>
                <a:latin typeface="Courier"/>
                <a:cs typeface="Courier"/>
              </a:rPr>
              <a:t>número</a:t>
            </a:r>
            <a:r>
              <a:rPr lang="en-US" sz="2400" dirty="0">
                <a:solidFill>
                  <a:srgbClr val="008000"/>
                </a:solidFill>
                <a:latin typeface="Courier"/>
                <a:cs typeface="Courier"/>
              </a:rPr>
              <a:t> de Puerta al </a:t>
            </a:r>
            <a:r>
              <a:rPr lang="en-US" sz="2400" dirty="0" err="1">
                <a:solidFill>
                  <a:srgbClr val="008000"/>
                </a:solidFill>
                <a:latin typeface="Courier"/>
                <a:cs typeface="Courier"/>
              </a:rPr>
              <a:t>usuario</a:t>
            </a:r>
            <a:endParaRPr lang="en-US" sz="2400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2400" b="1" dirty="0" err="1">
                <a:solidFill>
                  <a:srgbClr val="660066"/>
                </a:solidFill>
                <a:latin typeface="Courier"/>
                <a:cs typeface="Courier"/>
              </a:rPr>
              <a:t>int</a:t>
            </a:r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latin typeface="Courier"/>
                <a:cs typeface="Courier"/>
              </a:rPr>
              <a:t>puerta</a:t>
            </a:r>
            <a:r>
              <a:rPr lang="en-US" sz="2400" b="1" dirty="0">
                <a:latin typeface="Courier"/>
                <a:cs typeface="Courier"/>
              </a:rPr>
              <a:t> = </a:t>
            </a:r>
            <a:r>
              <a:rPr lang="en-US" sz="2400" b="1" dirty="0" err="1">
                <a:latin typeface="Courier"/>
                <a:cs typeface="Courier"/>
              </a:rPr>
              <a:t>leer</a:t>
            </a:r>
            <a:r>
              <a:rPr lang="en-US" sz="2400" dirty="0" err="1">
                <a:latin typeface="Courier"/>
                <a:cs typeface="Courier"/>
              </a:rPr>
              <a:t>Int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”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Escoge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una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puerta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: "</a:t>
            </a:r>
            <a:r>
              <a:rPr lang="en-US" sz="2400" dirty="0">
                <a:latin typeface="Courier"/>
                <a:cs typeface="Courier"/>
              </a:rPr>
              <a:t>);</a:t>
            </a:r>
          </a:p>
          <a:p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while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puerta</a:t>
            </a:r>
            <a:r>
              <a:rPr lang="en-US" sz="2400" dirty="0">
                <a:latin typeface="Courier"/>
                <a:cs typeface="Courier"/>
              </a:rPr>
              <a:t> &lt; 1 || </a:t>
            </a:r>
            <a:r>
              <a:rPr lang="en-US" sz="2400" dirty="0" err="1">
                <a:latin typeface="Courier"/>
                <a:cs typeface="Courier"/>
              </a:rPr>
              <a:t>puerta</a:t>
            </a:r>
            <a:r>
              <a:rPr lang="en-US" sz="2400" dirty="0">
                <a:latin typeface="Courier"/>
                <a:cs typeface="Courier"/>
              </a:rPr>
              <a:t> &gt; 3) {</a:t>
            </a:r>
          </a:p>
          <a:p>
            <a:r>
              <a:rPr lang="en-US" sz="2400" dirty="0">
                <a:latin typeface="Courier"/>
                <a:cs typeface="Courier"/>
              </a:rPr>
              <a:t>	</a:t>
            </a:r>
            <a:r>
              <a:rPr lang="en-US" sz="2400" dirty="0" err="1">
                <a:latin typeface="Courier"/>
                <a:cs typeface="Courier"/>
              </a:rPr>
              <a:t>imprimir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”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Escoge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una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 Puerta entre 1 y 3"</a:t>
            </a:r>
            <a:r>
              <a:rPr lang="en-US" sz="2400" dirty="0">
                <a:latin typeface="Courier"/>
                <a:cs typeface="Courier"/>
              </a:rPr>
              <a:t>);</a:t>
            </a:r>
          </a:p>
          <a:p>
            <a:r>
              <a:rPr lang="en-US" sz="2400" dirty="0">
                <a:latin typeface="Courier"/>
                <a:cs typeface="Courier"/>
              </a:rPr>
              <a:t>	</a:t>
            </a:r>
            <a:r>
              <a:rPr lang="en-US" sz="2400" dirty="0" err="1">
                <a:latin typeface="Courier"/>
                <a:cs typeface="Courier"/>
              </a:rPr>
              <a:t>puerta</a:t>
            </a:r>
            <a:r>
              <a:rPr lang="en-US" sz="2400" dirty="0">
                <a:latin typeface="Courier"/>
                <a:cs typeface="Courier"/>
              </a:rPr>
              <a:t> = </a:t>
            </a:r>
            <a:r>
              <a:rPr lang="en-US" sz="2400" dirty="0" err="1">
                <a:latin typeface="Courier"/>
                <a:cs typeface="Courier"/>
              </a:rPr>
              <a:t>leerInt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”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Escoge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una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solidFill>
                  <a:srgbClr val="0000FF"/>
                </a:solidFill>
                <a:latin typeface="Courier"/>
                <a:cs typeface="Courier"/>
              </a:rPr>
              <a:t>puerta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: </a:t>
            </a:r>
            <a:r>
              <a:rPr lang="en-US" sz="2400" dirty="0">
                <a:latin typeface="Courier"/>
                <a:cs typeface="Courier"/>
              </a:rPr>
              <a:t>");</a:t>
            </a:r>
          </a:p>
          <a:p>
            <a:r>
              <a:rPr lang="en-US" sz="2400" dirty="0">
                <a:latin typeface="Courier"/>
                <a:cs typeface="Courier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2943608" y="4560897"/>
            <a:ext cx="2771179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300" dirty="0">
                <a:latin typeface="Courier"/>
                <a:cs typeface="Courier"/>
              </a:rPr>
              <a:t>||		or</a:t>
            </a:r>
          </a:p>
          <a:p>
            <a:r>
              <a:rPr lang="en-US" sz="4300" dirty="0">
                <a:latin typeface="Courier"/>
                <a:cs typeface="Courier"/>
              </a:rPr>
              <a:t>&amp;&amp;		and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490630" y="1746688"/>
            <a:ext cx="2048437" cy="436946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4026187" y="1755484"/>
            <a:ext cx="2685859" cy="436946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3568986" y="1744979"/>
            <a:ext cx="427282" cy="436946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859503" y="3295268"/>
            <a:ext cx="544139" cy="584776"/>
          </a:xfrm>
          <a:prstGeom prst="rect">
            <a:avLst/>
          </a:prstGeom>
          <a:noFill/>
          <a:ln w="381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or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4603692" y="2206085"/>
            <a:ext cx="460642" cy="1144783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8538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7" grpId="0"/>
      <p:bldP spid="9" grpId="0" animBg="1"/>
      <p:bldP spid="13" grpId="0" animBg="1"/>
      <p:bldP spid="14" grpId="0" animBg="1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Actualizar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variables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2163101" y="1354144"/>
            <a:ext cx="579045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660066"/>
                </a:solidFill>
                <a:latin typeface="Courier"/>
                <a:cs typeface="Courier"/>
              </a:rPr>
              <a:t>int</a:t>
            </a:r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latin typeface="Courier"/>
                <a:cs typeface="Courier"/>
              </a:rPr>
              <a:t>premio</a:t>
            </a:r>
            <a:r>
              <a:rPr lang="en-US" sz="2400" dirty="0">
                <a:latin typeface="Courier"/>
                <a:cs typeface="Courier"/>
              </a:rPr>
              <a:t> = </a:t>
            </a:r>
            <a:r>
              <a:rPr lang="en-US" sz="2400" dirty="0">
                <a:solidFill>
                  <a:srgbClr val="0432FF"/>
                </a:solidFill>
                <a:latin typeface="Courier"/>
                <a:cs typeface="Courier"/>
              </a:rPr>
              <a:t>3</a:t>
            </a:r>
            <a:r>
              <a:rPr lang="en-US" sz="2400" dirty="0">
                <a:solidFill>
                  <a:srgbClr val="660066"/>
                </a:solidFill>
                <a:latin typeface="Courier"/>
                <a:cs typeface="Courier"/>
              </a:rPr>
              <a:t>;</a:t>
            </a:r>
          </a:p>
          <a:p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puerta</a:t>
            </a:r>
            <a:r>
              <a:rPr lang="en-US" sz="2400" dirty="0">
                <a:latin typeface="Courier"/>
                <a:cs typeface="Courier"/>
              </a:rPr>
              <a:t> ==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1</a:t>
            </a:r>
            <a:r>
              <a:rPr lang="en-US" sz="2400" dirty="0">
                <a:latin typeface="Courier"/>
                <a:cs typeface="Courier"/>
              </a:rPr>
              <a:t>) {</a:t>
            </a:r>
          </a:p>
          <a:p>
            <a:r>
              <a:rPr lang="hr-HR" sz="2400" dirty="0">
                <a:latin typeface="Courier"/>
                <a:cs typeface="Courier"/>
              </a:rPr>
              <a:t>	premio =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2 + 9 / 10 * 100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>
                <a:latin typeface="Courier"/>
                <a:cs typeface="Courier"/>
              </a:rPr>
              <a:t>}</a:t>
            </a:r>
          </a:p>
          <a:p>
            <a:r>
              <a:rPr lang="hr-HR" sz="2400" dirty="0" err="1">
                <a:latin typeface="Courier"/>
                <a:cs typeface="Courier"/>
              </a:rPr>
              <a:t>else</a:t>
            </a:r>
            <a:r>
              <a:rPr lang="hr-HR" sz="2400" dirty="0">
                <a:latin typeface="Courier"/>
                <a:cs typeface="Courier"/>
              </a:rPr>
              <a:t> </a:t>
            </a:r>
            <a:r>
              <a:rPr lang="hr-HR" sz="2400" dirty="0" err="1">
                <a:latin typeface="Courier"/>
                <a:cs typeface="Courier"/>
              </a:rPr>
              <a:t>if</a:t>
            </a:r>
            <a:r>
              <a:rPr lang="hr-HR" sz="2400" dirty="0">
                <a:latin typeface="Courier"/>
                <a:cs typeface="Courier"/>
              </a:rPr>
              <a:t>(</a:t>
            </a:r>
            <a:r>
              <a:rPr lang="hr-HR" sz="2400" dirty="0" err="1">
                <a:latin typeface="Courier"/>
                <a:cs typeface="Courier"/>
              </a:rPr>
              <a:t>puerta</a:t>
            </a:r>
            <a:r>
              <a:rPr lang="hr-HR" sz="2400" dirty="0">
                <a:latin typeface="Courier"/>
                <a:cs typeface="Courier"/>
              </a:rPr>
              <a:t> == 2){</a:t>
            </a:r>
          </a:p>
          <a:p>
            <a:r>
              <a:rPr lang="hr-HR" sz="2400" dirty="0">
                <a:latin typeface="Courier"/>
                <a:cs typeface="Courier"/>
              </a:rPr>
              <a:t>  premio = premio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 + 6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>
                <a:latin typeface="Courier"/>
                <a:cs typeface="Courier"/>
              </a:rPr>
              <a:t>}</a:t>
            </a:r>
          </a:p>
          <a:p>
            <a:r>
              <a:rPr lang="hr-HR" sz="2400" dirty="0" err="1">
                <a:latin typeface="Courier"/>
                <a:cs typeface="Courier"/>
              </a:rPr>
              <a:t>else</a:t>
            </a:r>
            <a:r>
              <a:rPr lang="hr-HR" sz="2400" dirty="0">
                <a:latin typeface="Courier"/>
                <a:cs typeface="Courier"/>
              </a:rPr>
              <a:t>{</a:t>
            </a:r>
          </a:p>
          <a:p>
            <a:r>
              <a:rPr lang="en-US" sz="2400" dirty="0">
                <a:latin typeface="Courier"/>
                <a:cs typeface="Courier"/>
              </a:rPr>
              <a:t> …</a:t>
            </a:r>
          </a:p>
          <a:p>
            <a:r>
              <a:rPr lang="en-US" sz="2400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60701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Actualizar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variables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2163101" y="1354144"/>
            <a:ext cx="579045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660066"/>
                </a:solidFill>
                <a:latin typeface="Courier"/>
                <a:cs typeface="Courier"/>
              </a:rPr>
              <a:t>int</a:t>
            </a:r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latin typeface="Courier"/>
                <a:cs typeface="Courier"/>
              </a:rPr>
              <a:t>premio</a:t>
            </a:r>
            <a:r>
              <a:rPr lang="en-US" sz="2400" dirty="0">
                <a:latin typeface="Courier"/>
                <a:cs typeface="Courier"/>
              </a:rPr>
              <a:t> = </a:t>
            </a:r>
            <a:r>
              <a:rPr lang="en-US" sz="2400" dirty="0">
                <a:solidFill>
                  <a:srgbClr val="0432FF"/>
                </a:solidFill>
                <a:latin typeface="Courier"/>
                <a:cs typeface="Courier"/>
              </a:rPr>
              <a:t>3</a:t>
            </a:r>
            <a:r>
              <a:rPr lang="en-US" sz="2400" dirty="0">
                <a:solidFill>
                  <a:srgbClr val="660066"/>
                </a:solidFill>
                <a:latin typeface="Courier"/>
                <a:cs typeface="Courier"/>
              </a:rPr>
              <a:t>;</a:t>
            </a:r>
          </a:p>
          <a:p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puerta</a:t>
            </a:r>
            <a:r>
              <a:rPr lang="en-US" sz="2400" dirty="0">
                <a:latin typeface="Courier"/>
                <a:cs typeface="Courier"/>
              </a:rPr>
              <a:t> ==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1</a:t>
            </a:r>
            <a:r>
              <a:rPr lang="en-US" sz="2400" dirty="0">
                <a:latin typeface="Courier"/>
                <a:cs typeface="Courier"/>
              </a:rPr>
              <a:t>) {</a:t>
            </a:r>
          </a:p>
          <a:p>
            <a:r>
              <a:rPr lang="hr-HR" sz="2400" dirty="0">
                <a:latin typeface="Courier"/>
                <a:cs typeface="Courier"/>
              </a:rPr>
              <a:t>	premio =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2 + 9 / 10 * 100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>
                <a:latin typeface="Courier"/>
                <a:cs typeface="Courier"/>
              </a:rPr>
              <a:t>}</a:t>
            </a:r>
          </a:p>
          <a:p>
            <a:r>
              <a:rPr lang="hr-HR" sz="2400" dirty="0" err="1">
                <a:latin typeface="Courier"/>
                <a:cs typeface="Courier"/>
              </a:rPr>
              <a:t>else</a:t>
            </a:r>
            <a:r>
              <a:rPr lang="hr-HR" sz="2400" dirty="0">
                <a:latin typeface="Courier"/>
                <a:cs typeface="Courier"/>
              </a:rPr>
              <a:t> </a:t>
            </a:r>
            <a:r>
              <a:rPr lang="hr-HR" sz="2400" dirty="0" err="1">
                <a:latin typeface="Courier"/>
                <a:cs typeface="Courier"/>
              </a:rPr>
              <a:t>if</a:t>
            </a:r>
            <a:r>
              <a:rPr lang="hr-HR" sz="2400" dirty="0">
                <a:latin typeface="Courier"/>
                <a:cs typeface="Courier"/>
              </a:rPr>
              <a:t>(</a:t>
            </a:r>
            <a:r>
              <a:rPr lang="hr-HR" sz="2400" dirty="0" err="1">
                <a:latin typeface="Courier"/>
                <a:cs typeface="Courier"/>
              </a:rPr>
              <a:t>puerta</a:t>
            </a:r>
            <a:r>
              <a:rPr lang="hr-HR" sz="2400" dirty="0">
                <a:latin typeface="Courier"/>
                <a:cs typeface="Courier"/>
              </a:rPr>
              <a:t> == 2){</a:t>
            </a:r>
          </a:p>
          <a:p>
            <a:r>
              <a:rPr lang="hr-HR" sz="2400" dirty="0">
                <a:latin typeface="Courier"/>
                <a:cs typeface="Courier"/>
              </a:rPr>
              <a:t>  premio = premio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 + 6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>
                <a:latin typeface="Courier"/>
                <a:cs typeface="Courier"/>
              </a:rPr>
              <a:t>}</a:t>
            </a:r>
          </a:p>
          <a:p>
            <a:r>
              <a:rPr lang="hr-HR" sz="2400" dirty="0" err="1">
                <a:latin typeface="Courier"/>
                <a:cs typeface="Courier"/>
              </a:rPr>
              <a:t>else</a:t>
            </a:r>
            <a:r>
              <a:rPr lang="hr-HR" sz="2400" dirty="0">
                <a:latin typeface="Courier"/>
                <a:cs typeface="Courier"/>
              </a:rPr>
              <a:t>{</a:t>
            </a:r>
          </a:p>
          <a:p>
            <a:r>
              <a:rPr lang="en-US" sz="2400" dirty="0">
                <a:latin typeface="Courier"/>
                <a:cs typeface="Courier"/>
              </a:rPr>
              <a:t> …</a:t>
            </a:r>
          </a:p>
          <a:p>
            <a:r>
              <a:rPr lang="en-US" sz="2400" dirty="0">
                <a:latin typeface="Courier"/>
                <a:cs typeface="Courier"/>
              </a:rPr>
              <a:t>}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089276" y="2111084"/>
            <a:ext cx="5225924" cy="425082"/>
          </a:xfrm>
          <a:prstGeom prst="roundRect">
            <a:avLst/>
          </a:prstGeom>
          <a:noFill/>
          <a:ln w="381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442787" y="5884525"/>
            <a:ext cx="16002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393575" y="5367743"/>
            <a:ext cx="156966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000" dirty="0" err="1">
                <a:latin typeface="Courier New" charset="0"/>
              </a:rPr>
              <a:t>premio</a:t>
            </a:r>
            <a:endParaRPr lang="en-US" sz="30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809043" y="6032460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52055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Actualizar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variables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2163101" y="1354144"/>
            <a:ext cx="579045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660066"/>
                </a:solidFill>
                <a:latin typeface="Courier"/>
                <a:cs typeface="Courier"/>
              </a:rPr>
              <a:t>int</a:t>
            </a:r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latin typeface="Courier"/>
                <a:cs typeface="Courier"/>
              </a:rPr>
              <a:t>premio</a:t>
            </a:r>
            <a:r>
              <a:rPr lang="en-US" sz="2400" dirty="0">
                <a:latin typeface="Courier"/>
                <a:cs typeface="Courier"/>
              </a:rPr>
              <a:t> = </a:t>
            </a:r>
            <a:r>
              <a:rPr lang="en-US" sz="2400" dirty="0">
                <a:solidFill>
                  <a:srgbClr val="0432FF"/>
                </a:solidFill>
                <a:latin typeface="Courier"/>
                <a:cs typeface="Courier"/>
              </a:rPr>
              <a:t>3</a:t>
            </a:r>
            <a:r>
              <a:rPr lang="en-US" sz="2400" dirty="0">
                <a:solidFill>
                  <a:srgbClr val="660066"/>
                </a:solidFill>
                <a:latin typeface="Courier"/>
                <a:cs typeface="Courier"/>
              </a:rPr>
              <a:t>;</a:t>
            </a:r>
          </a:p>
          <a:p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puerta</a:t>
            </a:r>
            <a:r>
              <a:rPr lang="en-US" sz="2400" dirty="0">
                <a:latin typeface="Courier"/>
                <a:cs typeface="Courier"/>
              </a:rPr>
              <a:t> ==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1</a:t>
            </a:r>
            <a:r>
              <a:rPr lang="en-US" sz="2400" dirty="0">
                <a:latin typeface="Courier"/>
                <a:cs typeface="Courier"/>
              </a:rPr>
              <a:t>) {</a:t>
            </a:r>
          </a:p>
          <a:p>
            <a:r>
              <a:rPr lang="hr-HR" sz="2400" dirty="0">
                <a:latin typeface="Courier"/>
                <a:cs typeface="Courier"/>
              </a:rPr>
              <a:t>	premio =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2 + 9 / 10 * 100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>
                <a:latin typeface="Courier"/>
                <a:cs typeface="Courier"/>
              </a:rPr>
              <a:t>}</a:t>
            </a:r>
          </a:p>
          <a:p>
            <a:r>
              <a:rPr lang="hr-HR" sz="2400" dirty="0" err="1">
                <a:latin typeface="Courier"/>
                <a:cs typeface="Courier"/>
              </a:rPr>
              <a:t>else</a:t>
            </a:r>
            <a:r>
              <a:rPr lang="hr-HR" sz="2400" dirty="0">
                <a:latin typeface="Courier"/>
                <a:cs typeface="Courier"/>
              </a:rPr>
              <a:t> </a:t>
            </a:r>
            <a:r>
              <a:rPr lang="hr-HR" sz="2400" dirty="0" err="1">
                <a:latin typeface="Courier"/>
                <a:cs typeface="Courier"/>
              </a:rPr>
              <a:t>if</a:t>
            </a:r>
            <a:r>
              <a:rPr lang="hr-HR" sz="2400" dirty="0">
                <a:latin typeface="Courier"/>
                <a:cs typeface="Courier"/>
              </a:rPr>
              <a:t>(</a:t>
            </a:r>
            <a:r>
              <a:rPr lang="hr-HR" sz="2400" dirty="0" err="1">
                <a:latin typeface="Courier"/>
                <a:cs typeface="Courier"/>
              </a:rPr>
              <a:t>puerta</a:t>
            </a:r>
            <a:r>
              <a:rPr lang="hr-HR" sz="2400" dirty="0">
                <a:latin typeface="Courier"/>
                <a:cs typeface="Courier"/>
              </a:rPr>
              <a:t> == 2){</a:t>
            </a:r>
          </a:p>
          <a:p>
            <a:r>
              <a:rPr lang="hr-HR" sz="2400" dirty="0">
                <a:latin typeface="Courier"/>
                <a:cs typeface="Courier"/>
              </a:rPr>
              <a:t>  premio = premio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 + 6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>
                <a:latin typeface="Courier"/>
                <a:cs typeface="Courier"/>
              </a:rPr>
              <a:t>}</a:t>
            </a:r>
          </a:p>
          <a:p>
            <a:r>
              <a:rPr lang="hr-HR" sz="2400" dirty="0" err="1">
                <a:latin typeface="Courier"/>
                <a:cs typeface="Courier"/>
              </a:rPr>
              <a:t>else</a:t>
            </a:r>
            <a:r>
              <a:rPr lang="hr-HR" sz="2400" dirty="0">
                <a:latin typeface="Courier"/>
                <a:cs typeface="Courier"/>
              </a:rPr>
              <a:t>{</a:t>
            </a:r>
          </a:p>
          <a:p>
            <a:r>
              <a:rPr lang="en-US" sz="2400" dirty="0">
                <a:latin typeface="Courier"/>
                <a:cs typeface="Courier"/>
              </a:rPr>
              <a:t> …</a:t>
            </a:r>
          </a:p>
          <a:p>
            <a:r>
              <a:rPr lang="en-US" sz="2400" dirty="0">
                <a:latin typeface="Courier"/>
                <a:cs typeface="Courier"/>
              </a:rPr>
              <a:t>}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163101" y="2828127"/>
            <a:ext cx="5225924" cy="425082"/>
          </a:xfrm>
          <a:prstGeom prst="roundRect">
            <a:avLst/>
          </a:prstGeom>
          <a:noFill/>
          <a:ln w="381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442787" y="5884525"/>
            <a:ext cx="16002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393575" y="5367743"/>
            <a:ext cx="156966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000" dirty="0" err="1">
                <a:latin typeface="Courier New" charset="0"/>
              </a:rPr>
              <a:t>premio</a:t>
            </a:r>
            <a:endParaRPr lang="en-US" sz="30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809043" y="6032460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7919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Actualizar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variables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2163101" y="1354144"/>
            <a:ext cx="579045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660066"/>
                </a:solidFill>
                <a:latin typeface="Courier"/>
                <a:cs typeface="Courier"/>
              </a:rPr>
              <a:t>int</a:t>
            </a:r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latin typeface="Courier"/>
                <a:cs typeface="Courier"/>
              </a:rPr>
              <a:t>premio</a:t>
            </a:r>
            <a:r>
              <a:rPr lang="en-US" sz="2400" dirty="0">
                <a:latin typeface="Courier"/>
                <a:cs typeface="Courier"/>
              </a:rPr>
              <a:t> = </a:t>
            </a:r>
            <a:r>
              <a:rPr lang="en-US" sz="2400" dirty="0">
                <a:solidFill>
                  <a:srgbClr val="0432FF"/>
                </a:solidFill>
                <a:latin typeface="Courier"/>
                <a:cs typeface="Courier"/>
              </a:rPr>
              <a:t>3</a:t>
            </a:r>
            <a:r>
              <a:rPr lang="en-US" sz="2400" dirty="0">
                <a:solidFill>
                  <a:srgbClr val="660066"/>
                </a:solidFill>
                <a:latin typeface="Courier"/>
                <a:cs typeface="Courier"/>
              </a:rPr>
              <a:t>;</a:t>
            </a:r>
          </a:p>
          <a:p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puerta</a:t>
            </a:r>
            <a:r>
              <a:rPr lang="en-US" sz="2400" dirty="0">
                <a:latin typeface="Courier"/>
                <a:cs typeface="Courier"/>
              </a:rPr>
              <a:t> ==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1</a:t>
            </a:r>
            <a:r>
              <a:rPr lang="en-US" sz="2400" dirty="0">
                <a:latin typeface="Courier"/>
                <a:cs typeface="Courier"/>
              </a:rPr>
              <a:t>) {</a:t>
            </a:r>
          </a:p>
          <a:p>
            <a:r>
              <a:rPr lang="hr-HR" sz="2400" dirty="0">
                <a:latin typeface="Courier"/>
                <a:cs typeface="Courier"/>
              </a:rPr>
              <a:t>	premio =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2 + 9 / 10 * 100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>
                <a:latin typeface="Courier"/>
                <a:cs typeface="Courier"/>
              </a:rPr>
              <a:t>}</a:t>
            </a:r>
          </a:p>
          <a:p>
            <a:r>
              <a:rPr lang="hr-HR" sz="2400" dirty="0" err="1">
                <a:latin typeface="Courier"/>
                <a:cs typeface="Courier"/>
              </a:rPr>
              <a:t>else</a:t>
            </a:r>
            <a:r>
              <a:rPr lang="hr-HR" sz="2400" dirty="0">
                <a:latin typeface="Courier"/>
                <a:cs typeface="Courier"/>
              </a:rPr>
              <a:t> </a:t>
            </a:r>
            <a:r>
              <a:rPr lang="hr-HR" sz="2400" dirty="0" err="1">
                <a:latin typeface="Courier"/>
                <a:cs typeface="Courier"/>
              </a:rPr>
              <a:t>if</a:t>
            </a:r>
            <a:r>
              <a:rPr lang="hr-HR" sz="2400" dirty="0">
                <a:latin typeface="Courier"/>
                <a:cs typeface="Courier"/>
              </a:rPr>
              <a:t>(</a:t>
            </a:r>
            <a:r>
              <a:rPr lang="hr-HR" sz="2400" dirty="0" err="1">
                <a:latin typeface="Courier"/>
                <a:cs typeface="Courier"/>
              </a:rPr>
              <a:t>puerta</a:t>
            </a:r>
            <a:r>
              <a:rPr lang="hr-HR" sz="2400" dirty="0">
                <a:latin typeface="Courier"/>
                <a:cs typeface="Courier"/>
              </a:rPr>
              <a:t> == 2){</a:t>
            </a:r>
          </a:p>
          <a:p>
            <a:r>
              <a:rPr lang="hr-HR" sz="2400" dirty="0">
                <a:latin typeface="Courier"/>
                <a:cs typeface="Courier"/>
              </a:rPr>
              <a:t>  premio = premio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 + 6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>
                <a:latin typeface="Courier"/>
                <a:cs typeface="Courier"/>
              </a:rPr>
              <a:t>}</a:t>
            </a:r>
          </a:p>
          <a:p>
            <a:r>
              <a:rPr lang="hr-HR" sz="2400" dirty="0" err="1">
                <a:latin typeface="Courier"/>
                <a:cs typeface="Courier"/>
              </a:rPr>
              <a:t>else</a:t>
            </a:r>
            <a:r>
              <a:rPr lang="hr-HR" sz="2400" dirty="0">
                <a:latin typeface="Courier"/>
                <a:cs typeface="Courier"/>
              </a:rPr>
              <a:t>{</a:t>
            </a:r>
          </a:p>
          <a:p>
            <a:r>
              <a:rPr lang="en-US" sz="2400" dirty="0">
                <a:latin typeface="Courier"/>
                <a:cs typeface="Courier"/>
              </a:rPr>
              <a:t> …</a:t>
            </a:r>
          </a:p>
          <a:p>
            <a:r>
              <a:rPr lang="en-US" sz="2400" dirty="0">
                <a:latin typeface="Courier"/>
                <a:cs typeface="Courier"/>
              </a:rPr>
              <a:t>}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163101" y="3246970"/>
            <a:ext cx="5225924" cy="425082"/>
          </a:xfrm>
          <a:prstGeom prst="roundRect">
            <a:avLst/>
          </a:prstGeom>
          <a:noFill/>
          <a:ln w="381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442787" y="5884525"/>
            <a:ext cx="16002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393575" y="5367743"/>
            <a:ext cx="156966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000" dirty="0" err="1">
                <a:latin typeface="Courier New" charset="0"/>
              </a:rPr>
              <a:t>premio</a:t>
            </a:r>
            <a:endParaRPr lang="en-US" sz="30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809043" y="6032460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37364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3227</TotalTime>
  <Words>333</Words>
  <Application>Microsoft Macintosh PowerPoint</Application>
  <PresentationFormat>Presentación en pantalla (4:3)</PresentationFormat>
  <Paragraphs>130</Paragraphs>
  <Slides>14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Arial</vt:lpstr>
      <vt:lpstr>Calibri</vt:lpstr>
      <vt:lpstr>Century Gothic</vt:lpstr>
      <vt:lpstr>Consolas</vt:lpstr>
      <vt:lpstr>Courier</vt:lpstr>
      <vt:lpstr>Courier New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Stanford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Piech</dc:creator>
  <cp:lastModifiedBy>Mario Linares Vasquez</cp:lastModifiedBy>
  <cp:revision>24</cp:revision>
  <dcterms:created xsi:type="dcterms:W3CDTF">2016-06-21T08:23:40Z</dcterms:created>
  <dcterms:modified xsi:type="dcterms:W3CDTF">2019-06-27T16:09:27Z</dcterms:modified>
</cp:coreProperties>
</file>

<file path=docProps/thumbnail.jpeg>
</file>